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76" r:id="rId3"/>
    <p:sldId id="258" r:id="rId4"/>
    <p:sldId id="259" r:id="rId5"/>
    <p:sldId id="277" r:id="rId6"/>
    <p:sldId id="261" r:id="rId7"/>
    <p:sldId id="278" r:id="rId8"/>
    <p:sldId id="283" r:id="rId9"/>
    <p:sldId id="279" r:id="rId10"/>
    <p:sldId id="270" r:id="rId11"/>
    <p:sldId id="280" r:id="rId12"/>
    <p:sldId id="271" r:id="rId13"/>
    <p:sldId id="274" r:id="rId14"/>
    <p:sldId id="273" r:id="rId15"/>
    <p:sldId id="28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226" autoAdjust="0"/>
  </p:normalViewPr>
  <p:slideViewPr>
    <p:cSldViewPr snapToGrid="0" snapToObjects="1">
      <p:cViewPr varScale="1">
        <p:scale>
          <a:sx n="114" d="100"/>
          <a:sy n="114" d="100"/>
        </p:scale>
        <p:origin x="798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C841AC-17AB-7B4E-9294-21CA17E0176D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1D3B58-3983-6643-8996-0C15C351540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168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56904F5F-3CE3-CD48-8E12-1ECE3AC99BAF}" type="slidenum">
              <a:rPr lang="fr-FR"/>
              <a:pPr>
                <a:defRPr/>
              </a:pPr>
              <a:t>2</a:t>
            </a:fld>
            <a:endParaRPr lang="fr-FR"/>
          </a:p>
        </p:txBody>
      </p:sp>
      <p:sp>
        <p:nvSpPr>
          <p:cNvPr id="2969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969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1" y="4343400"/>
            <a:ext cx="5486400" cy="4114800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56904F5F-3CE3-CD48-8E12-1ECE3AC99BAF}" type="slidenum">
              <a:rPr lang="fr-FR"/>
              <a:pPr>
                <a:defRPr/>
              </a:pPr>
              <a:t>5</a:t>
            </a:fld>
            <a:endParaRPr lang="fr-FR"/>
          </a:p>
        </p:txBody>
      </p:sp>
      <p:sp>
        <p:nvSpPr>
          <p:cNvPr id="2969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969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1" y="4343400"/>
            <a:ext cx="5486400" cy="4114800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56904F5F-3CE3-CD48-8E12-1ECE3AC99BAF}" type="slidenum">
              <a:rPr lang="fr-FR"/>
              <a:pPr>
                <a:defRPr/>
              </a:pPr>
              <a:t>7</a:t>
            </a:fld>
            <a:endParaRPr lang="fr-FR"/>
          </a:p>
        </p:txBody>
      </p:sp>
      <p:sp>
        <p:nvSpPr>
          <p:cNvPr id="2969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969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1" y="4343400"/>
            <a:ext cx="5486400" cy="4114800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56904F5F-3CE3-CD48-8E12-1ECE3AC99BAF}" type="slidenum">
              <a:rPr lang="fr-FR"/>
              <a:pPr>
                <a:defRPr/>
              </a:pPr>
              <a:t>9</a:t>
            </a:fld>
            <a:endParaRPr lang="fr-FR"/>
          </a:p>
        </p:txBody>
      </p:sp>
      <p:sp>
        <p:nvSpPr>
          <p:cNvPr id="2969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969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1" y="4343400"/>
            <a:ext cx="5486400" cy="4114800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56904F5F-3CE3-CD48-8E12-1ECE3AC99BAF}" type="slidenum">
              <a:rPr lang="fr-FR"/>
              <a:pPr>
                <a:defRPr/>
              </a:pPr>
              <a:t>11</a:t>
            </a:fld>
            <a:endParaRPr lang="fr-FR"/>
          </a:p>
        </p:txBody>
      </p:sp>
      <p:sp>
        <p:nvSpPr>
          <p:cNvPr id="2969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969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1" y="4343400"/>
            <a:ext cx="5486400" cy="4114800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56904F5F-3CE3-CD48-8E12-1ECE3AC99BAF}" type="slidenum">
              <a:rPr lang="fr-FR"/>
              <a:pPr>
                <a:defRPr/>
              </a:pPr>
              <a:t>15</a:t>
            </a:fld>
            <a:endParaRPr lang="fr-FR"/>
          </a:p>
        </p:txBody>
      </p:sp>
      <p:sp>
        <p:nvSpPr>
          <p:cNvPr id="2969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969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1" y="4343400"/>
            <a:ext cx="5486400" cy="4114800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6FFDA-6AB4-194B-B9BB-535A846661B9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7B76A-204A-9741-9663-42278EEB095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75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6FFDA-6AB4-194B-B9BB-535A846661B9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7B76A-204A-9741-9663-42278EEB095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401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6FFDA-6AB4-194B-B9BB-535A846661B9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7B76A-204A-9741-9663-42278EEB095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938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6FFDA-6AB4-194B-B9BB-535A846661B9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7B76A-204A-9741-9663-42278EEB095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793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6FFDA-6AB4-194B-B9BB-535A846661B9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7B76A-204A-9741-9663-42278EEB095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645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6FFDA-6AB4-194B-B9BB-535A846661B9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7B76A-204A-9741-9663-42278EEB095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677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6FFDA-6AB4-194B-B9BB-535A846661B9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7B76A-204A-9741-9663-42278EEB095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429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6FFDA-6AB4-194B-B9BB-535A846661B9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7B76A-204A-9741-9663-42278EEB095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685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6FFDA-6AB4-194B-B9BB-535A846661B9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7B76A-204A-9741-9663-42278EEB095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896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6FFDA-6AB4-194B-B9BB-535A846661B9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7B76A-204A-9741-9663-42278EEB095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379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6FFDA-6AB4-194B-B9BB-535A846661B9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7B76A-204A-9741-9663-42278EEB095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757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6FFDA-6AB4-194B-B9BB-535A846661B9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7B76A-204A-9741-9663-42278EEB095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975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17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59971" y="1783959"/>
            <a:ext cx="3483937" cy="2889114"/>
          </a:xfrm>
        </p:spPr>
        <p:txBody>
          <a:bodyPr anchor="b">
            <a:normAutofit/>
          </a:bodyPr>
          <a:lstStyle/>
          <a:p>
            <a:pPr algn="l"/>
            <a:r>
              <a:rPr lang="en-US">
                <a:solidFill>
                  <a:schemeClr val="bg1"/>
                </a:solidFill>
                <a:latin typeface="Lato Regular"/>
                <a:ea typeface="+mn-ea"/>
                <a:cs typeface="Lato Regular"/>
              </a:rPr>
              <a:t>Rapport de gestion 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59970" y="4750893"/>
            <a:ext cx="3483937" cy="1147863"/>
          </a:xfrm>
        </p:spPr>
        <p:txBody>
          <a:bodyPr anchor="t">
            <a:normAutofit/>
          </a:bodyPr>
          <a:lstStyle/>
          <a:p>
            <a:pPr algn="l"/>
            <a:r>
              <a:rPr lang="en-US" sz="1700">
                <a:solidFill>
                  <a:schemeClr val="bg1"/>
                </a:solidFill>
              </a:rPr>
              <a:t>Année XXXX</a:t>
            </a:r>
          </a:p>
          <a:p>
            <a:pPr algn="l"/>
            <a:r>
              <a:rPr lang="en-US" sz="1700">
                <a:solidFill>
                  <a:schemeClr val="bg1"/>
                </a:solidFill>
              </a:rPr>
              <a:t>Logo du CE</a:t>
            </a:r>
          </a:p>
        </p:txBody>
      </p:sp>
      <p:sp>
        <p:nvSpPr>
          <p:cNvPr id="25" name="Freeform: Shape 19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629586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Freeform: Shape 21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18115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536" y="2300916"/>
            <a:ext cx="3035882" cy="887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41578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103641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dirty="0" err="1">
                <a:solidFill>
                  <a:srgbClr val="3697D3"/>
                </a:solidFill>
                <a:latin typeface="Lato Regular"/>
                <a:ea typeface="+mn-ea"/>
                <a:cs typeface="Lato Regular"/>
              </a:rPr>
              <a:t>Etat</a:t>
            </a:r>
            <a:r>
              <a:rPr lang="en-US" dirty="0"/>
              <a:t> </a:t>
            </a:r>
            <a:r>
              <a:rPr lang="en-US" sz="2400" dirty="0">
                <a:solidFill>
                  <a:srgbClr val="3697D3"/>
                </a:solidFill>
                <a:latin typeface="Lato Regular"/>
                <a:ea typeface="+mn-ea"/>
                <a:cs typeface="Lato Regular"/>
              </a:rPr>
              <a:t>de</a:t>
            </a:r>
            <a:r>
              <a:rPr lang="en-US" dirty="0"/>
              <a:t> </a:t>
            </a:r>
            <a:r>
              <a:rPr lang="en-US" sz="2400" dirty="0" err="1">
                <a:solidFill>
                  <a:srgbClr val="3697D3"/>
                </a:solidFill>
                <a:latin typeface="Lato Regular"/>
                <a:ea typeface="+mn-ea"/>
                <a:cs typeface="Lato Regular"/>
              </a:rPr>
              <a:t>synthèse</a:t>
            </a:r>
            <a:r>
              <a:rPr lang="en-US" sz="2400" dirty="0">
                <a:solidFill>
                  <a:srgbClr val="3697D3"/>
                </a:solidFill>
                <a:latin typeface="Lato Regular"/>
                <a:ea typeface="+mn-ea"/>
                <a:cs typeface="Lato Regular"/>
              </a:rPr>
              <a:t> </a:t>
            </a:r>
            <a:r>
              <a:rPr lang="en-US" sz="2400" dirty="0" err="1">
                <a:solidFill>
                  <a:srgbClr val="3697D3"/>
                </a:solidFill>
                <a:latin typeface="Lato Regular"/>
                <a:ea typeface="+mn-ea"/>
                <a:cs typeface="Lato Regular"/>
              </a:rPr>
              <a:t>simplifié</a:t>
            </a:r>
            <a:r>
              <a:rPr lang="en-US" sz="2400" dirty="0">
                <a:solidFill>
                  <a:srgbClr val="3697D3"/>
                </a:solidFill>
                <a:latin typeface="Lato Regular"/>
                <a:ea typeface="+mn-ea"/>
                <a:cs typeface="Lato Regular"/>
              </a:rPr>
              <a:t> des </a:t>
            </a:r>
            <a:r>
              <a:rPr lang="en-US" sz="2400" dirty="0" err="1">
                <a:solidFill>
                  <a:srgbClr val="3697D3"/>
                </a:solidFill>
                <a:latin typeface="Lato Regular"/>
                <a:ea typeface="+mn-ea"/>
                <a:cs typeface="Lato Regular"/>
              </a:rPr>
              <a:t>dépenses</a:t>
            </a:r>
            <a:r>
              <a:rPr lang="en-US" sz="2400" dirty="0">
                <a:solidFill>
                  <a:srgbClr val="3697D3"/>
                </a:solidFill>
                <a:latin typeface="Lato Regular"/>
                <a:ea typeface="+mn-ea"/>
                <a:cs typeface="Lato Regular"/>
              </a:rPr>
              <a:t> et </a:t>
            </a:r>
            <a:r>
              <a:rPr lang="en-US" sz="2400" dirty="0" err="1">
                <a:solidFill>
                  <a:srgbClr val="3697D3"/>
                </a:solidFill>
                <a:latin typeface="Lato Regular"/>
                <a:ea typeface="+mn-ea"/>
                <a:cs typeface="Lato Regular"/>
              </a:rPr>
              <a:t>recettes</a:t>
            </a:r>
            <a:r>
              <a:rPr lang="en-US" sz="2400" dirty="0">
                <a:solidFill>
                  <a:srgbClr val="3697D3"/>
                </a:solidFill>
                <a:latin typeface="Lato Regular"/>
                <a:ea typeface="+mn-ea"/>
                <a:cs typeface="Lato Regular"/>
              </a:rPr>
              <a:t> du CE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4808130"/>
              </p:ext>
            </p:extLst>
          </p:nvPr>
        </p:nvGraphicFramePr>
        <p:xfrm>
          <a:off x="457203" y="829635"/>
          <a:ext cx="8229597" cy="5649210"/>
        </p:xfrm>
        <a:graphic>
          <a:graphicData uri="http://schemas.openxmlformats.org/drawingml/2006/table">
            <a:tbl>
              <a:tblPr firstRow="1" bandRow="1"/>
              <a:tblGrid>
                <a:gridCol w="14416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75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09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09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78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09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95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21024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Dépenses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N-1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Recettes</a:t>
                      </a:r>
                    </a:p>
                  </a:txBody>
                  <a:tcPr marL="7918" marR="7918" marT="79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N-1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50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Section attributions économiques et professionnelles</a:t>
                      </a:r>
                    </a:p>
                  </a:txBody>
                  <a:tcPr marL="7918" marR="7918" marT="79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Tâches administratives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Subvention de fonctionnement brute de l’exercice</a:t>
                      </a:r>
                    </a:p>
                  </a:txBody>
                  <a:tcPr marL="7918" marR="7918" marT="79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617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Expertises et missions economiques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Quote-part de la subvention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reversée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8" marR="7918" marT="79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9617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Formation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Subvention de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fonctionnement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nette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l’exercice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8" marR="7918" marT="79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1024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Communication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1024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Autres dépenses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Autres produits</a:t>
                      </a:r>
                    </a:p>
                  </a:txBody>
                  <a:tcPr marL="7918" marR="7918" marT="79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1024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Sous Total 1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Sous total 1</a:t>
                      </a:r>
                    </a:p>
                  </a:txBody>
                  <a:tcPr marL="7918" marR="7918" marT="79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1024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EXCEDENT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DEFICIT</a:t>
                      </a:r>
                    </a:p>
                  </a:txBody>
                  <a:tcPr marL="7918" marR="7918" marT="79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96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Section attributions sociales et culturelles</a:t>
                      </a:r>
                    </a:p>
                  </a:txBody>
                  <a:tcPr marL="7918" marR="7918" marT="79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Evenementiel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Contribution brute de l’employeur</a:t>
                      </a:r>
                    </a:p>
                  </a:txBody>
                  <a:tcPr marL="7918" marR="7918" marT="79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9617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Sports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Quote part de la contribution reversée</a:t>
                      </a:r>
                    </a:p>
                  </a:txBody>
                  <a:tcPr marL="7918" marR="7918" marT="79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1024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Culture et voyages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Contribution nette de l’employeur</a:t>
                      </a:r>
                    </a:p>
                  </a:txBody>
                  <a:tcPr marL="7918" marR="7918" marT="79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9617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Loisirs et fêtes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Sommes précédemment versées part l’employeur aux CAF</a:t>
                      </a:r>
                    </a:p>
                  </a:txBody>
                  <a:tcPr marL="7918" marR="7918" marT="79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9617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Remboursement par l’employeur de la prime d’assurance</a:t>
                      </a:r>
                    </a:p>
                  </a:txBody>
                  <a:tcPr marL="7918" marR="7918" marT="79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1024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Participations des salariés</a:t>
                      </a:r>
                    </a:p>
                  </a:txBody>
                  <a:tcPr marL="7918" marR="7918" marT="79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1024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Subventions obtenues</a:t>
                      </a:r>
                    </a:p>
                  </a:txBody>
                  <a:tcPr marL="7918" marR="7918" marT="79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1024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Dons et legs</a:t>
                      </a:r>
                    </a:p>
                  </a:txBody>
                  <a:tcPr marL="7918" marR="7918" marT="79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1024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Manifestations</a:t>
                      </a:r>
                    </a:p>
                  </a:txBody>
                  <a:tcPr marL="7918" marR="7918" marT="79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1024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Revenus de biens</a:t>
                      </a:r>
                    </a:p>
                  </a:txBody>
                  <a:tcPr marL="7918" marR="7918" marT="79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21024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Autres dépenses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Autres produits</a:t>
                      </a:r>
                    </a:p>
                  </a:txBody>
                  <a:tcPr marL="7918" marR="7918" marT="79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21024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Sous Total II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Sous Total II</a:t>
                      </a:r>
                    </a:p>
                  </a:txBody>
                  <a:tcPr marL="7918" marR="7918" marT="79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21024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EXCEDENT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DEFICIT</a:t>
                      </a:r>
                    </a:p>
                  </a:txBody>
                  <a:tcPr marL="7918" marR="7918" marT="79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21024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I + II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I + II</a:t>
                      </a:r>
                    </a:p>
                  </a:txBody>
                  <a:tcPr marL="7918" marR="7918" marT="79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21024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EXCEDENT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DEFICIT</a:t>
                      </a:r>
                    </a:p>
                  </a:txBody>
                  <a:tcPr marL="7918" marR="7918" marT="79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8020" y="6530367"/>
            <a:ext cx="908629" cy="266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0343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1" name="Group 1"/>
          <p:cNvGrpSpPr>
            <a:grpSpLocks/>
          </p:cNvGrpSpPr>
          <p:nvPr/>
        </p:nvGrpSpPr>
        <p:grpSpPr bwMode="auto">
          <a:xfrm>
            <a:off x="1" y="26987"/>
            <a:ext cx="9147175" cy="6854826"/>
            <a:chOff x="-5" y="-17"/>
            <a:chExt cx="5762" cy="4318"/>
          </a:xfrm>
        </p:grpSpPr>
        <p:pic>
          <p:nvPicPr>
            <p:cNvPr id="1638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15"/>
              <a:ext cx="2174" cy="2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1638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8" y="-17"/>
              <a:ext cx="2175" cy="2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16388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79" y="-17"/>
              <a:ext cx="2174" cy="2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16389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5" y="2126"/>
              <a:ext cx="2175" cy="2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16390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50" y="2126"/>
              <a:ext cx="2175" cy="2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16391" name="Picture 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82" y="2126"/>
              <a:ext cx="2175" cy="2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</p:grpSp>
      <p:sp>
        <p:nvSpPr>
          <p:cNvPr id="2" name="Rectangle 1"/>
          <p:cNvSpPr/>
          <p:nvPr/>
        </p:nvSpPr>
        <p:spPr>
          <a:xfrm>
            <a:off x="0" y="2692400"/>
            <a:ext cx="9140826" cy="1576751"/>
          </a:xfrm>
          <a:prstGeom prst="rect">
            <a:avLst/>
          </a:prstGeom>
          <a:solidFill>
            <a:srgbClr val="B1B0B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0" y="2970395"/>
            <a:ext cx="9140826" cy="921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/>
          <a:p>
            <a:pPr algn="ct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fr-FR" sz="54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charset="0"/>
              </a:rPr>
              <a:t>Etat de situation patrimoniale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17686" y="6474644"/>
            <a:ext cx="908629" cy="266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4875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5341" y="-176540"/>
            <a:ext cx="6147796" cy="1143000"/>
          </a:xfrm>
        </p:spPr>
        <p:txBody>
          <a:bodyPr>
            <a:normAutofit/>
          </a:bodyPr>
          <a:lstStyle/>
          <a:p>
            <a:pPr algn="l"/>
            <a:r>
              <a:rPr lang="en-US" sz="1600" dirty="0" err="1">
                <a:solidFill>
                  <a:srgbClr val="3697D3"/>
                </a:solidFill>
                <a:latin typeface="Lato Regular"/>
                <a:ea typeface="+mn-ea"/>
                <a:cs typeface="Lato Regular"/>
              </a:rPr>
              <a:t>Biens</a:t>
            </a:r>
            <a:r>
              <a:rPr lang="en-US" sz="1600" dirty="0">
                <a:solidFill>
                  <a:srgbClr val="3697D3"/>
                </a:solidFill>
                <a:latin typeface="Lato Regular"/>
                <a:ea typeface="+mn-ea"/>
                <a:cs typeface="Lato Regular"/>
              </a:rPr>
              <a:t> don</a:t>
            </a:r>
            <a:r>
              <a:rPr lang="fr-FR" sz="1600" dirty="0" err="1">
                <a:solidFill>
                  <a:srgbClr val="3697D3"/>
                </a:solidFill>
                <a:latin typeface="Lato Regular"/>
                <a:ea typeface="+mn-ea"/>
                <a:cs typeface="Lato Regular"/>
              </a:rPr>
              <a:t>t</a:t>
            </a:r>
            <a:r>
              <a:rPr lang="fr-FR" sz="1600" dirty="0">
                <a:solidFill>
                  <a:srgbClr val="3697D3"/>
                </a:solidFill>
                <a:latin typeface="Lato Regular"/>
                <a:ea typeface="+mn-ea"/>
                <a:cs typeface="Lato Regular"/>
              </a:rPr>
              <a:t> le CE est propriétaire</a:t>
            </a:r>
            <a:endParaRPr lang="en-US" sz="1600" dirty="0">
              <a:solidFill>
                <a:srgbClr val="3697D3"/>
              </a:solidFill>
              <a:latin typeface="Lato Regular"/>
              <a:ea typeface="+mn-ea"/>
              <a:cs typeface="Lato Regular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1531810"/>
              </p:ext>
            </p:extLst>
          </p:nvPr>
        </p:nvGraphicFramePr>
        <p:xfrm>
          <a:off x="457200" y="734749"/>
          <a:ext cx="8229600" cy="2034795"/>
        </p:xfrm>
        <a:graphic>
          <a:graphicData uri="http://schemas.openxmlformats.org/drawingml/2006/table">
            <a:tbl>
              <a:tblPr firstRow="1" bandRow="1"/>
              <a:tblGrid>
                <a:gridCol w="24484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96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50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063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69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Détail</a:t>
                      </a:r>
                    </a:p>
                  </a:txBody>
                  <a:tcPr marL="11336" marR="11336" marT="113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Date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d’acquisition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336" marR="11336" marT="113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Valeur à la clôture N</a:t>
                      </a:r>
                    </a:p>
                  </a:txBody>
                  <a:tcPr marL="11336" marR="11336" marT="11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Valeur à la clôture N-1</a:t>
                      </a:r>
                    </a:p>
                  </a:txBody>
                  <a:tcPr marL="11336" marR="11336" marT="11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9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Terrain</a:t>
                      </a:r>
                    </a:p>
                  </a:txBody>
                  <a:tcPr marL="11336" marR="11336" marT="113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336" marR="11336" marT="1133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336" marR="11336" marT="113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336" marR="11336" marT="113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9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Immeubles</a:t>
                      </a:r>
                    </a:p>
                  </a:txBody>
                  <a:tcPr marL="11336" marR="11336" marT="113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336" marR="11336" marT="1133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336" marR="11336" marT="113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336" marR="11336" marT="113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9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Matériel de bureau acquis</a:t>
                      </a:r>
                    </a:p>
                  </a:txBody>
                  <a:tcPr marL="11336" marR="11336" marT="113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336" marR="11336" marT="1133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336" marR="11336" marT="113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336" marR="11336" marT="113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9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Immobilisations financières</a:t>
                      </a:r>
                    </a:p>
                  </a:txBody>
                  <a:tcPr marL="11336" marR="11336" marT="113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336" marR="11336" marT="1133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336" marR="11336" marT="113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336" marR="11336" marT="113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405340" y="2664343"/>
            <a:ext cx="790431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1600" dirty="0">
                <a:solidFill>
                  <a:srgbClr val="3697D3"/>
                </a:solidFill>
                <a:latin typeface="Lato Regular"/>
                <a:ea typeface="+mn-ea"/>
                <a:cs typeface="Lato Regular"/>
              </a:rPr>
              <a:t>Suivi </a:t>
            </a:r>
            <a:r>
              <a:rPr lang="en-US" sz="1600" dirty="0">
                <a:solidFill>
                  <a:srgbClr val="3697D3"/>
                </a:solidFill>
                <a:latin typeface="Lato Regular"/>
                <a:ea typeface="+mn-ea"/>
                <a:cs typeface="Lato Regular"/>
              </a:rPr>
              <a:t>de la subvention de </a:t>
            </a:r>
            <a:r>
              <a:rPr lang="en-US" sz="1600" dirty="0" err="1">
                <a:solidFill>
                  <a:srgbClr val="3697D3"/>
                </a:solidFill>
                <a:latin typeface="Lato Regular"/>
                <a:ea typeface="+mn-ea"/>
                <a:cs typeface="Lato Regular"/>
              </a:rPr>
              <a:t>fonctionnement</a:t>
            </a:r>
            <a:r>
              <a:rPr lang="en-US" sz="1600" dirty="0">
                <a:solidFill>
                  <a:srgbClr val="3697D3"/>
                </a:solidFill>
                <a:latin typeface="Lato Regular"/>
                <a:ea typeface="+mn-ea"/>
                <a:cs typeface="Lato Regular"/>
              </a:rPr>
              <a:t> et de la contribution </a:t>
            </a:r>
            <a:r>
              <a:rPr lang="en-US" sz="1600" dirty="0" err="1">
                <a:solidFill>
                  <a:srgbClr val="3697D3"/>
                </a:solidFill>
                <a:latin typeface="Lato Regular"/>
                <a:ea typeface="+mn-ea"/>
                <a:cs typeface="Lato Regular"/>
              </a:rPr>
              <a:t>reçues</a:t>
            </a:r>
            <a:r>
              <a:rPr lang="en-US" sz="1600" dirty="0">
                <a:solidFill>
                  <a:srgbClr val="3697D3"/>
                </a:solidFill>
                <a:latin typeface="Lato Regular"/>
                <a:ea typeface="+mn-ea"/>
                <a:cs typeface="Lato Regular"/>
              </a:rPr>
              <a:t> de </a:t>
            </a:r>
            <a:r>
              <a:rPr lang="en-US" sz="1600" dirty="0" err="1">
                <a:solidFill>
                  <a:srgbClr val="3697D3"/>
                </a:solidFill>
                <a:latin typeface="Lato Regular"/>
                <a:ea typeface="+mn-ea"/>
                <a:cs typeface="Lato Regular"/>
              </a:rPr>
              <a:t>l’employeur</a:t>
            </a:r>
            <a:r>
              <a:rPr lang="fr-FR" sz="1600" dirty="0">
                <a:solidFill>
                  <a:srgbClr val="3697D3"/>
                </a:solidFill>
                <a:latin typeface="Lato Regular"/>
                <a:ea typeface="+mn-ea"/>
                <a:cs typeface="Lato Regular"/>
              </a:rPr>
              <a:t> </a:t>
            </a:r>
            <a:endParaRPr lang="en-US" sz="1600" dirty="0">
              <a:solidFill>
                <a:srgbClr val="3697D3"/>
              </a:solidFill>
              <a:latin typeface="Lato Regular"/>
              <a:ea typeface="+mn-ea"/>
              <a:cs typeface="Lato Regular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8435451"/>
              </p:ext>
            </p:extLst>
          </p:nvPr>
        </p:nvGraphicFramePr>
        <p:xfrm>
          <a:off x="418853" y="3576153"/>
          <a:ext cx="8229600" cy="3076490"/>
        </p:xfrm>
        <a:graphic>
          <a:graphicData uri="http://schemas.openxmlformats.org/drawingml/2006/table">
            <a:tbl>
              <a:tblPr firstRow="1" bandRow="1"/>
              <a:tblGrid>
                <a:gridCol w="39774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521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764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Subvention de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fonctionnement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987" marR="10987" marT="10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64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Solde N-1</a:t>
                      </a:r>
                    </a:p>
                  </a:txBody>
                  <a:tcPr marL="10987" marR="10987" marT="10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0987" marR="10987" marT="109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764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Montant reçu en N</a:t>
                      </a:r>
                    </a:p>
                  </a:txBody>
                  <a:tcPr marL="10987" marR="10987" marT="10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0987" marR="10987" marT="109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764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Montant utilisé en N</a:t>
                      </a:r>
                    </a:p>
                  </a:txBody>
                  <a:tcPr marL="10987" marR="10987" marT="10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0987" marR="10987" marT="109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764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Solde N</a:t>
                      </a:r>
                    </a:p>
                  </a:txBody>
                  <a:tcPr marL="10987" marR="10987" marT="10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0987" marR="10987" marT="109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764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Contribution pour les ASC</a:t>
                      </a:r>
                    </a:p>
                  </a:txBody>
                  <a:tcPr marL="10987" marR="10987" marT="10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764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Solde N-1</a:t>
                      </a:r>
                    </a:p>
                  </a:txBody>
                  <a:tcPr marL="10987" marR="10987" marT="10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0987" marR="10987" marT="109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764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Montant reçu en N</a:t>
                      </a:r>
                    </a:p>
                  </a:txBody>
                  <a:tcPr marL="10987" marR="10987" marT="10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0987" marR="10987" marT="109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764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Montant utilisé en N</a:t>
                      </a:r>
                    </a:p>
                  </a:txBody>
                  <a:tcPr marL="10987" marR="10987" marT="10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0987" marR="10987" marT="109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764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Solde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N</a:t>
                      </a:r>
                    </a:p>
                  </a:txBody>
                  <a:tcPr marL="10987" marR="10987" marT="10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0987" marR="10987" marT="109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7686" y="6650274"/>
            <a:ext cx="908629" cy="266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2091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6358" y="692393"/>
            <a:ext cx="7351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rgbClr val="3697D3"/>
                </a:solidFill>
                <a:latin typeface="Lato Regular"/>
                <a:cs typeface="Lato Regular"/>
              </a:rPr>
              <a:t>Dettes</a:t>
            </a:r>
            <a:r>
              <a:rPr lang="en-US" dirty="0"/>
              <a:t> </a:t>
            </a:r>
            <a:r>
              <a:rPr lang="en-US" sz="1600" dirty="0">
                <a:solidFill>
                  <a:srgbClr val="3697D3"/>
                </a:solidFill>
                <a:latin typeface="Lato Regular"/>
                <a:cs typeface="Lato Regular"/>
              </a:rPr>
              <a:t>du CE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6507464"/>
              </p:ext>
            </p:extLst>
          </p:nvPr>
        </p:nvGraphicFramePr>
        <p:xfrm>
          <a:off x="787400" y="1398831"/>
          <a:ext cx="7569200" cy="1778000"/>
        </p:xfrm>
        <a:graphic>
          <a:graphicData uri="http://schemas.openxmlformats.org/drawingml/2006/table">
            <a:tbl>
              <a:tblPr firstRow="1" bandRow="1"/>
              <a:tblGrid>
                <a:gridCol w="3441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1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5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Détail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Durée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Engagement initial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Reste dû à la clôture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Emprunts aurpès des établissements de crédit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Avances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octroyées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par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l’entreprise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Fournisseurs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Autres dettes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2405767"/>
              </p:ext>
            </p:extLst>
          </p:nvPr>
        </p:nvGraphicFramePr>
        <p:xfrm>
          <a:off x="756359" y="4430796"/>
          <a:ext cx="7600242" cy="1290916"/>
        </p:xfrm>
        <a:graphic>
          <a:graphicData uri="http://schemas.openxmlformats.org/drawingml/2006/table">
            <a:tbl>
              <a:tblPr firstRow="1" bandRow="1"/>
              <a:tblGrid>
                <a:gridCol w="35659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18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24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27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Détail</a:t>
                      </a:r>
                    </a:p>
                  </a:txBody>
                  <a:tcPr marL="11526" marR="11526" marT="11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Valeur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à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la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clôture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N</a:t>
                      </a:r>
                    </a:p>
                  </a:txBody>
                  <a:tcPr marL="11526" marR="11526" marT="11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Valeur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à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la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clôture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N-1</a:t>
                      </a:r>
                    </a:p>
                  </a:txBody>
                  <a:tcPr marL="11526" marR="11526" marT="11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27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Créances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participants</a:t>
                      </a:r>
                    </a:p>
                  </a:txBody>
                  <a:tcPr marL="11526" marR="11526" marT="11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526" marR="11526" marT="115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526" marR="11526" marT="115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7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Autres créances</a:t>
                      </a:r>
                    </a:p>
                  </a:txBody>
                  <a:tcPr marL="11526" marR="11526" marT="11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526" marR="11526" marT="115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526" marR="11526" marT="115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7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Avances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et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acomptes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versés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(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significatif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11526" marR="11526" marT="11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526" marR="11526" marT="115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526" marR="11526" marT="115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56358" y="3630932"/>
            <a:ext cx="4067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rgbClr val="3697D3"/>
                </a:solidFill>
                <a:latin typeface="Lato Regular"/>
                <a:cs typeface="Lato Regular"/>
              </a:rPr>
              <a:t>Créances</a:t>
            </a:r>
            <a:r>
              <a:rPr lang="en-US" dirty="0"/>
              <a:t> </a:t>
            </a:r>
            <a:r>
              <a:rPr lang="en-US" sz="1600" dirty="0">
                <a:solidFill>
                  <a:srgbClr val="3697D3"/>
                </a:solidFill>
                <a:latin typeface="Lato Regular"/>
                <a:cs typeface="Lato Regular"/>
              </a:rPr>
              <a:t>du CE (</a:t>
            </a:r>
            <a:r>
              <a:rPr lang="en-US" sz="1600" dirty="0" err="1">
                <a:solidFill>
                  <a:srgbClr val="3697D3"/>
                </a:solidFill>
                <a:latin typeface="Lato Regular"/>
                <a:cs typeface="Lato Regular"/>
              </a:rPr>
              <a:t>dettes</a:t>
            </a:r>
            <a:r>
              <a:rPr lang="en-US" sz="1600" dirty="0">
                <a:solidFill>
                  <a:srgbClr val="3697D3"/>
                </a:solidFill>
                <a:latin typeface="Lato Regular"/>
                <a:cs typeface="Lato Regular"/>
              </a:rPr>
              <a:t> </a:t>
            </a:r>
            <a:r>
              <a:rPr lang="en-US" sz="1600" dirty="0" err="1">
                <a:solidFill>
                  <a:srgbClr val="3697D3"/>
                </a:solidFill>
                <a:latin typeface="Lato Regular"/>
                <a:cs typeface="Lato Regular"/>
              </a:rPr>
              <a:t>envers</a:t>
            </a:r>
            <a:r>
              <a:rPr lang="en-US" sz="1600" dirty="0">
                <a:solidFill>
                  <a:srgbClr val="3697D3"/>
                </a:solidFill>
                <a:latin typeface="Lato Regular"/>
                <a:cs typeface="Lato Regular"/>
              </a:rPr>
              <a:t> le CE)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2165" y="6436054"/>
            <a:ext cx="908629" cy="266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22924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33527" y="765351"/>
            <a:ext cx="7591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3697D3"/>
                </a:solidFill>
                <a:latin typeface="Lato Regular"/>
                <a:cs typeface="Lato Regular"/>
              </a:rPr>
              <a:t>Stocks</a:t>
            </a:r>
            <a:r>
              <a:rPr lang="en-US" dirty="0"/>
              <a:t> </a:t>
            </a:r>
            <a:r>
              <a:rPr lang="en-US" sz="1600" dirty="0">
                <a:solidFill>
                  <a:srgbClr val="3697D3"/>
                </a:solidFill>
                <a:latin typeface="Lato Regular"/>
                <a:cs typeface="Lato Regular"/>
              </a:rPr>
              <a:t>des billets non </a:t>
            </a:r>
            <a:r>
              <a:rPr lang="en-US" sz="1600" dirty="0" err="1">
                <a:solidFill>
                  <a:srgbClr val="3697D3"/>
                </a:solidFill>
                <a:latin typeface="Lato Regular"/>
                <a:cs typeface="Lato Regular"/>
              </a:rPr>
              <a:t>périmés</a:t>
            </a:r>
            <a:endParaRPr lang="en-US" sz="1600" dirty="0">
              <a:solidFill>
                <a:srgbClr val="3697D3"/>
              </a:solidFill>
              <a:latin typeface="Lato Regular"/>
              <a:cs typeface="Lato Regular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7160847"/>
              </p:ext>
            </p:extLst>
          </p:nvPr>
        </p:nvGraphicFramePr>
        <p:xfrm>
          <a:off x="511248" y="1382172"/>
          <a:ext cx="6705600" cy="1422400"/>
        </p:xfrm>
        <a:graphic>
          <a:graphicData uri="http://schemas.openxmlformats.org/drawingml/2006/table">
            <a:tbl>
              <a:tblPr firstRow="1" bandRow="1"/>
              <a:tblGrid>
                <a:gridCol w="3441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3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5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Stock de billets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Nombre à la clôture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Prix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d’achat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Billetterie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Bons cadeaux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Chèques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vacances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11248" y="3520602"/>
            <a:ext cx="800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rgbClr val="3697D3"/>
                </a:solidFill>
                <a:latin typeface="Lato Regular"/>
                <a:cs typeface="Lato Regular"/>
              </a:rPr>
              <a:t>Disponibilités</a:t>
            </a:r>
            <a:endParaRPr lang="en-US" sz="1600" dirty="0">
              <a:solidFill>
                <a:srgbClr val="3697D3"/>
              </a:solidFill>
              <a:latin typeface="Lato Regular"/>
              <a:cs typeface="Lato Regular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6035359"/>
              </p:ext>
            </p:extLst>
          </p:nvPr>
        </p:nvGraphicFramePr>
        <p:xfrm>
          <a:off x="511248" y="4119871"/>
          <a:ext cx="8229600" cy="1868835"/>
        </p:xfrm>
        <a:graphic>
          <a:graphicData uri="http://schemas.openxmlformats.org/drawingml/2006/table">
            <a:tbl>
              <a:tblPr firstRow="1" bandRow="1"/>
              <a:tblGrid>
                <a:gridCol w="2888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31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64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31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78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8483">
                <a:tc>
                  <a:txBody>
                    <a:bodyPr/>
                    <a:lstStyle/>
                    <a:p>
                      <a:pPr algn="l" fontAlgn="t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660" marR="10660" marT="1066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Fonctionnement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60" marR="10660" marT="106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ASC</a:t>
                      </a:r>
                    </a:p>
                  </a:txBody>
                  <a:tcPr marL="10660" marR="10660" marT="106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483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60" marR="10660" marT="106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Solde à la clôture N</a:t>
                      </a:r>
                    </a:p>
                  </a:txBody>
                  <a:tcPr marL="10660" marR="10660" marT="106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Solde à la clôture N-1</a:t>
                      </a:r>
                    </a:p>
                  </a:txBody>
                  <a:tcPr marL="10660" marR="10660" marT="106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Solde à la clôture N</a:t>
                      </a:r>
                    </a:p>
                  </a:txBody>
                  <a:tcPr marL="10660" marR="10660" marT="106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Solde à la clôture N-1</a:t>
                      </a:r>
                    </a:p>
                  </a:txBody>
                  <a:tcPr marL="10660" marR="10660" marT="106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84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Disponibilités</a:t>
                      </a:r>
                    </a:p>
                  </a:txBody>
                  <a:tcPr marL="10660" marR="10660" marT="106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0660" marR="10660" marT="106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0660" marR="10660" marT="106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0660" marR="10660" marT="106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0660" marR="10660" marT="106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84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Comptes bancaires</a:t>
                      </a:r>
                    </a:p>
                  </a:txBody>
                  <a:tcPr marL="10660" marR="10660" marT="106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0660" marR="10660" marT="106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0660" marR="10660" marT="106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0660" marR="10660" marT="106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0660" marR="10660" marT="106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84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Livrets</a:t>
                      </a:r>
                    </a:p>
                  </a:txBody>
                  <a:tcPr marL="10660" marR="10660" marT="106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0660" marR="10660" marT="106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0660" marR="10660" marT="106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0660" marR="10660" marT="106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0660" marR="10660" marT="106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84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Caisses</a:t>
                      </a:r>
                    </a:p>
                  </a:txBody>
                  <a:tcPr marL="10660" marR="10660" marT="106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60" marR="10660" marT="106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60" marR="10660" marT="106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60" marR="10660" marT="106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60" marR="10660" marT="106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7686" y="6474644"/>
            <a:ext cx="908629" cy="266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3133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1" name="Group 1"/>
          <p:cNvGrpSpPr>
            <a:grpSpLocks/>
          </p:cNvGrpSpPr>
          <p:nvPr/>
        </p:nvGrpSpPr>
        <p:grpSpPr bwMode="auto">
          <a:xfrm>
            <a:off x="1" y="26987"/>
            <a:ext cx="9147175" cy="6854826"/>
            <a:chOff x="-5" y="-17"/>
            <a:chExt cx="5762" cy="4318"/>
          </a:xfrm>
        </p:grpSpPr>
        <p:pic>
          <p:nvPicPr>
            <p:cNvPr id="1638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15"/>
              <a:ext cx="2174" cy="2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1638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8" y="-17"/>
              <a:ext cx="2175" cy="2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16388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79" y="-17"/>
              <a:ext cx="2174" cy="2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16389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5" y="2126"/>
              <a:ext cx="2175" cy="2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16390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50" y="2126"/>
              <a:ext cx="2175" cy="2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16391" name="Picture 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82" y="2126"/>
              <a:ext cx="2175" cy="2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</p:grpSp>
      <p:sp>
        <p:nvSpPr>
          <p:cNvPr id="2" name="Rectangle 1"/>
          <p:cNvSpPr/>
          <p:nvPr/>
        </p:nvSpPr>
        <p:spPr>
          <a:xfrm>
            <a:off x="0" y="2692400"/>
            <a:ext cx="9140826" cy="1576751"/>
          </a:xfrm>
          <a:prstGeom prst="rect">
            <a:avLst/>
          </a:prstGeom>
          <a:solidFill>
            <a:srgbClr val="B1B0B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0" y="2970395"/>
            <a:ext cx="9140826" cy="921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/>
          <a:p>
            <a:pPr algn="ct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fr-FR" sz="54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charset="0"/>
              </a:rPr>
              <a:t>Transactions significatives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1A3B2C29-CC21-4399-A732-B79ABA02B7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91497" y="6142038"/>
            <a:ext cx="1361006" cy="399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0696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200" dirty="0">
                <a:solidFill>
                  <a:srgbClr val="3697D3"/>
                </a:solidFill>
                <a:latin typeface="Lato Regular"/>
                <a:ea typeface="+mn-ea"/>
                <a:cs typeface="Lato Regular"/>
              </a:rPr>
              <a:t>Transactions </a:t>
            </a:r>
            <a:r>
              <a:rPr lang="en-US" sz="2200" dirty="0" err="1">
                <a:solidFill>
                  <a:srgbClr val="3697D3"/>
                </a:solidFill>
                <a:latin typeface="Lato Regular"/>
                <a:ea typeface="+mn-ea"/>
                <a:cs typeface="Lato Regular"/>
              </a:rPr>
              <a:t>significatives</a:t>
            </a:r>
            <a:endParaRPr lang="en-US" sz="2200" dirty="0">
              <a:solidFill>
                <a:srgbClr val="3697D3"/>
              </a:solidFill>
              <a:latin typeface="Lato Regular"/>
              <a:ea typeface="+mn-ea"/>
              <a:cs typeface="Lato Regular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85850" y="2053431"/>
          <a:ext cx="6972300" cy="3619500"/>
        </p:xfrm>
        <a:graphic>
          <a:graphicData uri="http://schemas.openxmlformats.org/drawingml/2006/table">
            <a:tbl>
              <a:tblPr firstRow="1" bandRow="1"/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3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5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39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Transaction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Nature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Montant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6" name="Image 5">
            <a:extLst>
              <a:ext uri="{FF2B5EF4-FFF2-40B4-BE49-F238E27FC236}">
                <a16:creationId xmlns:a16="http://schemas.microsoft.com/office/drawing/2014/main" id="{7431DBF6-F06A-4E59-90F6-F76E467C4A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7477" y="6146079"/>
            <a:ext cx="1489046" cy="437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172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1" name="Group 1"/>
          <p:cNvGrpSpPr>
            <a:grpSpLocks/>
          </p:cNvGrpSpPr>
          <p:nvPr/>
        </p:nvGrpSpPr>
        <p:grpSpPr bwMode="auto">
          <a:xfrm>
            <a:off x="1" y="26987"/>
            <a:ext cx="9147175" cy="6854826"/>
            <a:chOff x="-5" y="-17"/>
            <a:chExt cx="5762" cy="4318"/>
          </a:xfrm>
        </p:grpSpPr>
        <p:pic>
          <p:nvPicPr>
            <p:cNvPr id="1638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15"/>
              <a:ext cx="2174" cy="2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1638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8" y="-17"/>
              <a:ext cx="2175" cy="2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16388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79" y="-17"/>
              <a:ext cx="2174" cy="2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16389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5" y="2126"/>
              <a:ext cx="2175" cy="2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16390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50" y="2126"/>
              <a:ext cx="2175" cy="2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16391" name="Picture 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82" y="2126"/>
              <a:ext cx="2175" cy="2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</p:grpSp>
      <p:sp>
        <p:nvSpPr>
          <p:cNvPr id="2" name="Rectangle 1"/>
          <p:cNvSpPr/>
          <p:nvPr/>
        </p:nvSpPr>
        <p:spPr>
          <a:xfrm>
            <a:off x="0" y="2692400"/>
            <a:ext cx="9140826" cy="1549400"/>
          </a:xfrm>
          <a:prstGeom prst="rect">
            <a:avLst/>
          </a:prstGeom>
          <a:solidFill>
            <a:srgbClr val="B1B0B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0" y="2970395"/>
            <a:ext cx="9140826" cy="921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/>
          <a:p>
            <a:pPr algn="ct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fr-FR" sz="54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charset="0"/>
              </a:rPr>
              <a:t>Organisation du comité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17686" y="6474644"/>
            <a:ext cx="908629" cy="266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4857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solidFill>
                  <a:srgbClr val="3697D3"/>
                </a:solidFill>
                <a:latin typeface="Lato Regular"/>
                <a:ea typeface="+mn-ea"/>
                <a:cs typeface="Lato Regular"/>
              </a:rPr>
              <a:t>Organisation</a:t>
            </a:r>
            <a:r>
              <a:rPr lang="en-US" sz="2400" dirty="0">
                <a:solidFill>
                  <a:srgbClr val="3697D3"/>
                </a:solidFill>
                <a:latin typeface="Lato Regular"/>
                <a:ea typeface="+mn-ea"/>
                <a:cs typeface="Lato Regular"/>
              </a:rPr>
              <a:t> </a:t>
            </a:r>
            <a:r>
              <a:rPr lang="en-US" sz="2400" dirty="0" err="1">
                <a:solidFill>
                  <a:srgbClr val="3697D3"/>
                </a:solidFill>
                <a:latin typeface="Lato Regular"/>
                <a:ea typeface="+mn-ea"/>
                <a:cs typeface="Lato Regular"/>
              </a:rPr>
              <a:t>globale</a:t>
            </a:r>
            <a:endParaRPr lang="en-US" sz="2400" dirty="0">
              <a:solidFill>
                <a:srgbClr val="3697D3"/>
              </a:solidFill>
              <a:latin typeface="Lato Regular"/>
              <a:ea typeface="+mn-ea"/>
              <a:cs typeface="Lato Regular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3215871"/>
              </p:ext>
            </p:extLst>
          </p:nvPr>
        </p:nvGraphicFramePr>
        <p:xfrm>
          <a:off x="717550" y="2188432"/>
          <a:ext cx="7708900" cy="2133600"/>
        </p:xfrm>
        <a:graphic>
          <a:graphicData uri="http://schemas.openxmlformats.org/drawingml/2006/table">
            <a:tbl>
              <a:tblPr/>
              <a:tblGrid>
                <a:gridCol w="4546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2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5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Nombre de sièges légal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Nombre d'élus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- dont nombre de suppléant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Nombre de salariés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Nombre de commissions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-  dont détail de la nature des commissions (voyage, etc.)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7686" y="6474644"/>
            <a:ext cx="908629" cy="266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206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err="1">
                <a:solidFill>
                  <a:srgbClr val="3697D3"/>
                </a:solidFill>
                <a:latin typeface="Lato Regular"/>
                <a:ea typeface="+mn-ea"/>
                <a:cs typeface="Lato Regular"/>
              </a:rPr>
              <a:t>Organigramme</a:t>
            </a:r>
            <a:r>
              <a:rPr lang="en-US" sz="2400" dirty="0">
                <a:solidFill>
                  <a:srgbClr val="3697D3"/>
                </a:solidFill>
                <a:latin typeface="Lato Regular"/>
                <a:ea typeface="+mn-ea"/>
                <a:cs typeface="Lato Regular"/>
              </a:rPr>
              <a:t> du CE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" y="1595981"/>
            <a:ext cx="2065875" cy="24368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1607" y="1670833"/>
            <a:ext cx="1057232" cy="164746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45775" y="3318298"/>
            <a:ext cx="169114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Lato Regular"/>
                <a:cs typeface="Lato Regular"/>
              </a:rPr>
              <a:t>Martin </a:t>
            </a:r>
            <a:r>
              <a:rPr lang="en-US" sz="1600" dirty="0" err="1">
                <a:solidFill>
                  <a:srgbClr val="000000"/>
                </a:solidFill>
                <a:latin typeface="Lato Regular"/>
                <a:cs typeface="Lato Regular"/>
              </a:rPr>
              <a:t>Dupont</a:t>
            </a:r>
            <a:endParaRPr lang="en-US" sz="1600" dirty="0">
              <a:solidFill>
                <a:srgbClr val="000000"/>
              </a:solidFill>
              <a:latin typeface="Lato Regular"/>
              <a:cs typeface="Lato Regular"/>
            </a:endParaRPr>
          </a:p>
          <a:p>
            <a:r>
              <a:rPr lang="en-US" sz="1600" dirty="0" err="1">
                <a:solidFill>
                  <a:srgbClr val="000000"/>
                </a:solidFill>
                <a:latin typeface="Lato Regular"/>
                <a:cs typeface="Lato Regular"/>
              </a:rPr>
              <a:t>Rôle</a:t>
            </a:r>
            <a:r>
              <a:rPr lang="en-US" sz="1600" dirty="0">
                <a:solidFill>
                  <a:srgbClr val="000000"/>
                </a:solidFill>
                <a:latin typeface="Lato Regular"/>
                <a:cs typeface="Lato Regular"/>
              </a:rPr>
              <a:t> : </a:t>
            </a:r>
            <a:r>
              <a:rPr lang="en-US" sz="1600" dirty="0" err="1">
                <a:solidFill>
                  <a:srgbClr val="000000"/>
                </a:solidFill>
                <a:latin typeface="Lato Regular"/>
                <a:cs typeface="Lato Regular"/>
              </a:rPr>
              <a:t>Secrétaire</a:t>
            </a:r>
            <a:endParaRPr lang="en-US" sz="1600" dirty="0">
              <a:solidFill>
                <a:srgbClr val="000000"/>
              </a:solidFill>
              <a:latin typeface="Lato Regular"/>
              <a:cs typeface="Lato Regular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74136" y="1595981"/>
            <a:ext cx="2065875" cy="24368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162711" y="3318298"/>
            <a:ext cx="169114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Lato Regular"/>
                <a:cs typeface="Lato Regular"/>
              </a:rPr>
              <a:t>Sophie Durant</a:t>
            </a:r>
          </a:p>
          <a:p>
            <a:r>
              <a:rPr lang="en-US" sz="1600" dirty="0" err="1">
                <a:solidFill>
                  <a:srgbClr val="000000"/>
                </a:solidFill>
                <a:latin typeface="Lato Regular"/>
                <a:cs typeface="Lato Regular"/>
              </a:rPr>
              <a:t>Rôle</a:t>
            </a:r>
            <a:r>
              <a:rPr lang="en-US" sz="1600" dirty="0">
                <a:solidFill>
                  <a:srgbClr val="000000"/>
                </a:solidFill>
                <a:latin typeface="Lato Regular"/>
                <a:cs typeface="Lato Regular"/>
              </a:rPr>
              <a:t> : </a:t>
            </a:r>
            <a:r>
              <a:rPr lang="en-US" sz="1600" dirty="0" err="1">
                <a:solidFill>
                  <a:srgbClr val="000000"/>
                </a:solidFill>
                <a:latin typeface="Lato Regular"/>
                <a:cs typeface="Lato Regular"/>
              </a:rPr>
              <a:t>Trésorière</a:t>
            </a:r>
            <a:endParaRPr lang="en-US" sz="1600" dirty="0">
              <a:solidFill>
                <a:srgbClr val="000000"/>
              </a:solidFill>
              <a:latin typeface="Lato Regular"/>
              <a:cs typeface="Lato Regular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2850" y="1636511"/>
            <a:ext cx="1488215" cy="172231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17686" y="6474644"/>
            <a:ext cx="908629" cy="266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760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1" name="Group 1"/>
          <p:cNvGrpSpPr>
            <a:grpSpLocks/>
          </p:cNvGrpSpPr>
          <p:nvPr/>
        </p:nvGrpSpPr>
        <p:grpSpPr bwMode="auto">
          <a:xfrm>
            <a:off x="1" y="26987"/>
            <a:ext cx="9147175" cy="6854826"/>
            <a:chOff x="-5" y="-17"/>
            <a:chExt cx="5762" cy="4318"/>
          </a:xfrm>
        </p:grpSpPr>
        <p:pic>
          <p:nvPicPr>
            <p:cNvPr id="1638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15"/>
              <a:ext cx="2174" cy="2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1638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8" y="-17"/>
              <a:ext cx="2175" cy="2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16388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79" y="-17"/>
              <a:ext cx="2174" cy="2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16389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5" y="2126"/>
              <a:ext cx="2175" cy="2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16390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50" y="2126"/>
              <a:ext cx="2175" cy="2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16391" name="Picture 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82" y="2126"/>
              <a:ext cx="2175" cy="2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</p:grpSp>
      <p:sp>
        <p:nvSpPr>
          <p:cNvPr id="2" name="Rectangle 1"/>
          <p:cNvSpPr/>
          <p:nvPr/>
        </p:nvSpPr>
        <p:spPr>
          <a:xfrm>
            <a:off x="0" y="2692400"/>
            <a:ext cx="9140826" cy="2144170"/>
          </a:xfrm>
          <a:prstGeom prst="rect">
            <a:avLst/>
          </a:prstGeom>
          <a:solidFill>
            <a:srgbClr val="B1B0B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0" y="2970395"/>
            <a:ext cx="9140826" cy="1752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/>
          <a:p>
            <a:pPr algn="ct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fr-FR" sz="54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charset="0"/>
              </a:rPr>
              <a:t>Utilisation du budget de fonctionnement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17686" y="6474644"/>
            <a:ext cx="908629" cy="266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2494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5668323"/>
              </p:ext>
            </p:extLst>
          </p:nvPr>
        </p:nvGraphicFramePr>
        <p:xfrm>
          <a:off x="717550" y="1540441"/>
          <a:ext cx="7708900" cy="4267200"/>
        </p:xfrm>
        <a:graphic>
          <a:graphicData uri="http://schemas.openxmlformats.org/drawingml/2006/table">
            <a:tbl>
              <a:tblPr/>
              <a:tblGrid>
                <a:gridCol w="4546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2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5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Utilisation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Montant (€TTC)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Expertises et missions economiques (Total)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- Honoraires des experts payés par ce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- Rémunération des salariés payés par ce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- Frais de déplacement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- Frais de documentation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Frais de Formation (Total)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- Frais de formation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- Frais de transport et d'hébergement liés à la formation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Dépenses de communication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Autres frais de fonctionnement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Montant éventuellement reversé au CCE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1" name="Title 3"/>
          <p:cNvSpPr>
            <a:spLocks noGrp="1"/>
          </p:cNvSpPr>
          <p:nvPr>
            <p:ph type="title"/>
          </p:nvPr>
        </p:nvSpPr>
        <p:spPr>
          <a:xfrm>
            <a:off x="457200" y="-103641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dirty="0" err="1">
                <a:solidFill>
                  <a:srgbClr val="3697D3"/>
                </a:solidFill>
                <a:latin typeface="Lato Regular"/>
                <a:ea typeface="+mn-ea"/>
                <a:cs typeface="Lato Regular"/>
              </a:rPr>
              <a:t>Utilisation</a:t>
            </a:r>
            <a:r>
              <a:rPr lang="en-US" sz="2400" dirty="0">
                <a:solidFill>
                  <a:srgbClr val="3697D3"/>
                </a:solidFill>
                <a:latin typeface="Lato Regular"/>
                <a:ea typeface="+mn-ea"/>
                <a:cs typeface="Lato Regular"/>
              </a:rPr>
              <a:t> de la subvention de </a:t>
            </a:r>
            <a:r>
              <a:rPr lang="en-US" sz="2400" dirty="0" err="1">
                <a:solidFill>
                  <a:srgbClr val="3697D3"/>
                </a:solidFill>
                <a:latin typeface="Lato Regular"/>
                <a:ea typeface="+mn-ea"/>
                <a:cs typeface="Lato Regular"/>
              </a:rPr>
              <a:t>fonctionnement</a:t>
            </a:r>
            <a:endParaRPr lang="en-US" sz="2400" dirty="0">
              <a:solidFill>
                <a:srgbClr val="3697D3"/>
              </a:solidFill>
              <a:latin typeface="Lato Regular"/>
              <a:ea typeface="+mn-ea"/>
              <a:cs typeface="Lato Regular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7686" y="6474644"/>
            <a:ext cx="908629" cy="266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380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1" name="Group 1"/>
          <p:cNvGrpSpPr>
            <a:grpSpLocks/>
          </p:cNvGrpSpPr>
          <p:nvPr/>
        </p:nvGrpSpPr>
        <p:grpSpPr bwMode="auto">
          <a:xfrm>
            <a:off x="1" y="26987"/>
            <a:ext cx="9147175" cy="6854826"/>
            <a:chOff x="-5" y="-17"/>
            <a:chExt cx="5762" cy="4318"/>
          </a:xfrm>
        </p:grpSpPr>
        <p:pic>
          <p:nvPicPr>
            <p:cNvPr id="1638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15"/>
              <a:ext cx="2174" cy="2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1638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8" y="-17"/>
              <a:ext cx="2175" cy="2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16388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79" y="-17"/>
              <a:ext cx="2174" cy="2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16389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5" y="2126"/>
              <a:ext cx="2175" cy="2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16390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50" y="2126"/>
              <a:ext cx="2175" cy="2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16391" name="Picture 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82" y="2126"/>
              <a:ext cx="2175" cy="2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</p:grpSp>
      <p:sp>
        <p:nvSpPr>
          <p:cNvPr id="2" name="Rectangle 1"/>
          <p:cNvSpPr/>
          <p:nvPr/>
        </p:nvSpPr>
        <p:spPr>
          <a:xfrm>
            <a:off x="0" y="2692400"/>
            <a:ext cx="9140826" cy="1576751"/>
          </a:xfrm>
          <a:prstGeom prst="rect">
            <a:avLst/>
          </a:prstGeom>
          <a:solidFill>
            <a:srgbClr val="B1B0B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0" y="2970395"/>
            <a:ext cx="9140826" cy="921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/>
          <a:p>
            <a:pPr algn="ct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fr-FR" sz="54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charset="0"/>
              </a:rPr>
              <a:t>Utilisation du budget ASC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17686" y="6474644"/>
            <a:ext cx="908629" cy="266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68765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623110"/>
              </p:ext>
            </p:extLst>
          </p:nvPr>
        </p:nvGraphicFramePr>
        <p:xfrm>
          <a:off x="717550" y="1540441"/>
          <a:ext cx="7708900" cy="4622800"/>
        </p:xfrm>
        <a:graphic>
          <a:graphicData uri="http://schemas.openxmlformats.org/drawingml/2006/table">
            <a:tbl>
              <a:tblPr/>
              <a:tblGrid>
                <a:gridCol w="4546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2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5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Utilisation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Montant (€TTC)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Budget 1 </a:t>
                      </a:r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(ex. </a:t>
                      </a:r>
                      <a:r>
                        <a:rPr lang="en-US" sz="14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Vacances</a:t>
                      </a:r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</a:t>
                      </a:r>
                      <a:r>
                        <a:rPr lang="en-US" sz="14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billetterie</a:t>
                      </a:r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,..)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- sous budget 1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- sous budget 2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- sous budget 3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Budget 2 </a:t>
                      </a:r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(ex. </a:t>
                      </a:r>
                      <a:r>
                        <a:rPr lang="en-US" sz="14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Vacances</a:t>
                      </a:r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</a:t>
                      </a:r>
                      <a:r>
                        <a:rPr lang="en-US" sz="14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billetterie</a:t>
                      </a:r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,..)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- sous budget 1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- sous budget 2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- sous budget 3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Budget 3 </a:t>
                      </a:r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(ex. </a:t>
                      </a:r>
                      <a:r>
                        <a:rPr lang="en-US" sz="14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Vacances</a:t>
                      </a:r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</a:t>
                      </a:r>
                      <a:r>
                        <a:rPr lang="en-US" sz="14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billetterie</a:t>
                      </a:r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,..)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- sous budget 1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- sous budget 2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- sous budget 3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1" name="Title 3"/>
          <p:cNvSpPr>
            <a:spLocks noGrp="1"/>
          </p:cNvSpPr>
          <p:nvPr>
            <p:ph type="title"/>
          </p:nvPr>
        </p:nvSpPr>
        <p:spPr>
          <a:xfrm>
            <a:off x="457200" y="-103641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dirty="0" err="1">
                <a:solidFill>
                  <a:srgbClr val="3697D3"/>
                </a:solidFill>
                <a:latin typeface="Lato Regular"/>
                <a:ea typeface="+mn-ea"/>
                <a:cs typeface="Lato Regular"/>
              </a:rPr>
              <a:t>Utilisation</a:t>
            </a:r>
            <a:r>
              <a:rPr lang="en-US" sz="2400" dirty="0">
                <a:solidFill>
                  <a:srgbClr val="3697D3"/>
                </a:solidFill>
                <a:latin typeface="Lato Regular"/>
                <a:ea typeface="+mn-ea"/>
                <a:cs typeface="Lato Regular"/>
              </a:rPr>
              <a:t> de la subvention ASC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7686" y="6474644"/>
            <a:ext cx="908629" cy="266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3467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1" name="Group 1"/>
          <p:cNvGrpSpPr>
            <a:grpSpLocks/>
          </p:cNvGrpSpPr>
          <p:nvPr/>
        </p:nvGrpSpPr>
        <p:grpSpPr bwMode="auto">
          <a:xfrm>
            <a:off x="1" y="26987"/>
            <a:ext cx="9147175" cy="6854826"/>
            <a:chOff x="-5" y="-17"/>
            <a:chExt cx="5762" cy="4318"/>
          </a:xfrm>
        </p:grpSpPr>
        <p:pic>
          <p:nvPicPr>
            <p:cNvPr id="1638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15"/>
              <a:ext cx="2174" cy="2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1638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8" y="-17"/>
              <a:ext cx="2175" cy="2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16388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79" y="-17"/>
              <a:ext cx="2174" cy="2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16389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5" y="2126"/>
              <a:ext cx="2175" cy="2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16390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50" y="2126"/>
              <a:ext cx="2175" cy="2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16391" name="Picture 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82" y="2126"/>
              <a:ext cx="2175" cy="2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</p:grpSp>
      <p:sp>
        <p:nvSpPr>
          <p:cNvPr id="2" name="Rectangle 1"/>
          <p:cNvSpPr/>
          <p:nvPr/>
        </p:nvSpPr>
        <p:spPr>
          <a:xfrm>
            <a:off x="0" y="2692400"/>
            <a:ext cx="9140826" cy="1576751"/>
          </a:xfrm>
          <a:prstGeom prst="rect">
            <a:avLst/>
          </a:prstGeom>
          <a:solidFill>
            <a:srgbClr val="B1B0B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0" y="2970395"/>
            <a:ext cx="9140826" cy="921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/>
          <a:p>
            <a:pPr algn="ct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fr-FR" sz="54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charset="0"/>
              </a:rPr>
              <a:t>Etat dépenses - recettes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17686" y="6474644"/>
            <a:ext cx="908629" cy="266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3056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562</Words>
  <Application>Microsoft Office PowerPoint</Application>
  <PresentationFormat>Affichage à l'écran (4:3)</PresentationFormat>
  <Paragraphs>376</Paragraphs>
  <Slides>16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0" baseType="lpstr">
      <vt:lpstr>Arial</vt:lpstr>
      <vt:lpstr>Calibri</vt:lpstr>
      <vt:lpstr>Lato Regular</vt:lpstr>
      <vt:lpstr>Office Theme</vt:lpstr>
      <vt:lpstr>Rapport de gestion CE</vt:lpstr>
      <vt:lpstr>Présentation PowerPoint</vt:lpstr>
      <vt:lpstr>Organisation globale</vt:lpstr>
      <vt:lpstr>Organigramme du CE</vt:lpstr>
      <vt:lpstr>Présentation PowerPoint</vt:lpstr>
      <vt:lpstr>Utilisation de la subvention de fonctionnement</vt:lpstr>
      <vt:lpstr>Présentation PowerPoint</vt:lpstr>
      <vt:lpstr>Utilisation de la subvention ASC</vt:lpstr>
      <vt:lpstr>Présentation PowerPoint</vt:lpstr>
      <vt:lpstr>Etat de synthèse simplifié des dépenses et recettes du CE</vt:lpstr>
      <vt:lpstr>Présentation PowerPoint</vt:lpstr>
      <vt:lpstr>Biens dont le CE est propriétaire</vt:lpstr>
      <vt:lpstr>Présentation PowerPoint</vt:lpstr>
      <vt:lpstr>Présentation PowerPoint</vt:lpstr>
      <vt:lpstr>Présentation PowerPoint</vt:lpstr>
      <vt:lpstr>Transactions significatives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Rapport de gestion CE</dc:title>
  <dc:creator>GILLES SERAUD</dc:creator>
  <cp:lastModifiedBy>GILLES SERAUD</cp:lastModifiedBy>
  <cp:revision>1</cp:revision>
  <dcterms:created xsi:type="dcterms:W3CDTF">2018-10-30T08:07:05Z</dcterms:created>
  <dcterms:modified xsi:type="dcterms:W3CDTF">2018-10-30T08:08:03Z</dcterms:modified>
</cp:coreProperties>
</file>